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91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539BC-D07C-5746-A45A-FB7B1E23A428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06EB2-A207-0F42-AE2D-CFB982A1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3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32DEF-7962-6D4F-9FD1-433324F30B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684F-963C-0746-9A0F-A5766F432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0D026-8B28-354B-B598-0563A3EA2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00223-BBCC-F242-AB0D-7983B44BF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F9A00-222D-8E4B-ADB2-8F33E0BB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491CA-596D-EE4A-8878-827147DA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7BA9-9D07-FB41-8E05-83AE62AD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F84EF-758B-1847-BCDB-113827434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EA25D-42BB-F542-B1A7-85A14876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C1226-3C01-B940-A5B6-31F253DE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FC245-E791-5D4E-B803-757B2095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9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1B0E94-89DD-1245-82B0-C1EA95B77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DD51C-CCA2-8946-B485-147FBC88F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E8B96-230A-E44D-837E-9E498D84C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8EAB1-721E-CC47-AE17-C55D3772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D7AB5-6FC5-8B47-B0D8-C068FD9D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D8F4-1693-3847-BB77-F864CBBA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ADCA-BA5B-1642-A61E-EF6C0771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4620F-9D7B-D648-A89F-E7FEFD276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83617-79DB-B845-99B6-29CA405D9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0D819-566A-6D4C-89CB-3FAFF2DE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8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5273-F1CD-3142-8379-3EE4857E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5A017-1E9F-6C42-8969-EBDBCE0D7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58DCF-8ED7-634E-9C34-AFAD4D1B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2BC6F-0E5D-EE4B-9F5E-1C041F87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892C6-3CB9-A347-9304-76B0E0194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6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F4EBC-2B5D-F248-91CC-1DCACF5D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1DBD-AB1E-8848-A97A-09AA3CE49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B6C55-9C93-5149-873A-A08A1F0BD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CA14E-13F4-6941-B260-B4762EB5A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5F676-4BC8-1649-AEA3-8F3F4C4B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84ABF-03F8-964F-BAB7-8E9370A7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5041-C86F-FB45-944B-52F4D2F1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C4557-7B84-B341-932B-03AA83682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29564-7C1C-B241-9074-BC6FEF8C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7B76D-DC5D-2A4E-9DA7-7BEBFF27E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E3F44-3130-7143-B582-09233AC48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A0552-FAA7-DE4A-B366-5BF4A1B9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8EAA0-27D1-2F44-8403-D12F9994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B856E-230E-6C4D-93E4-E9DE4F88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84349-244B-114C-9C07-E392082A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AF960-F61B-6B45-ADB8-C15871B5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C6757-A23B-5741-B8A3-8C559CBA4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CE007-12D8-754A-91DF-2450296D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3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89E321-362D-CC41-93BF-E5D86245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299E0-ACE3-E649-9ECF-D78B87718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EBE40-7174-2A40-A19E-0ED6F42C7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71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7B28-912E-0E48-8A3F-9F5EC359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8F9A0-42D8-8D46-8035-2E65947C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62E34-5E85-E743-9F25-FA94186C8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7C020-1748-A146-BBAB-B612E8F27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BEAC5-570C-0146-8CF7-7189B239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71769-FDBE-BB40-9595-6F6EFF56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33C0-9399-E645-A228-17469D75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6C3621-B051-3647-B16B-99E47CC5A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1C056-2A5C-7443-9F24-B17CBC418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80BEF-BB9C-4349-A8F5-4CE42654D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9539F-C3DC-E143-AB74-DED3F52A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36DC1-20A1-D643-A649-A5DB4BC2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5579C-10F5-B642-992C-D42C79EBF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D753E-3D94-3F41-B2AD-1A271D111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C522D-D04B-5C4C-AF05-7BC3BD442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227D7-FCCB-064C-8268-526ACCAD6F74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B99B8-48F1-AA40-BE37-37B81807F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66875-1991-4A4F-A8DE-CA6C6E708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A5DE0-487B-0044-80E4-7235B2E29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EC09-0B9A-844C-A3A4-F438A20F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127" y="375723"/>
            <a:ext cx="5063740" cy="1783817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/>
              <a:t>Gradient-Based Interpretability Methods and Binarized Neural Networks</a:t>
            </a:r>
            <a:endParaRPr lang="en-US" sz="32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503B468-8EE9-8E46-99B4-1442BD603CAC}"/>
              </a:ext>
            </a:extLst>
          </p:cNvPr>
          <p:cNvSpPr txBox="1">
            <a:spLocks/>
          </p:cNvSpPr>
          <p:nvPr/>
        </p:nvSpPr>
        <p:spPr>
          <a:xfrm>
            <a:off x="1798062" y="1947885"/>
            <a:ext cx="3395870" cy="423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Amy Widdicombe, Simon J. Julier</a:t>
            </a:r>
          </a:p>
          <a:p>
            <a:pPr marL="0" indent="0" algn="ctr">
              <a:buNone/>
            </a:pPr>
            <a:r>
              <a:rPr lang="en-US" sz="1600" dirty="0"/>
              <a:t>University College London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45E5BDA-43C3-A440-9F1B-7459504B4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74" b="17452"/>
          <a:stretch/>
        </p:blipFill>
        <p:spPr>
          <a:xfrm>
            <a:off x="7439522" y="375723"/>
            <a:ext cx="2228111" cy="3053277"/>
          </a:xfrm>
          <a:prstGeom prst="rect">
            <a:avLst/>
          </a:prstGeom>
        </p:spPr>
      </p:pic>
      <p:pic>
        <p:nvPicPr>
          <p:cNvPr id="6" name="Content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83361683-09D5-C24B-95CA-0B0429875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2674" b="17452"/>
          <a:stretch/>
        </p:blipFill>
        <p:spPr>
          <a:xfrm>
            <a:off x="9667633" y="375724"/>
            <a:ext cx="2228111" cy="305327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7781C1-4311-AF45-9CC3-BF6C1403F0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668" b="17444"/>
          <a:stretch/>
        </p:blipFill>
        <p:spPr>
          <a:xfrm>
            <a:off x="9667634" y="3804723"/>
            <a:ext cx="2228111" cy="3053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BFC9F-4B0A-7C43-8C20-F683DF54A3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567" b="17320"/>
          <a:stretch/>
        </p:blipFill>
        <p:spPr>
          <a:xfrm>
            <a:off x="7439522" y="3804723"/>
            <a:ext cx="2228111" cy="305327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90A9125-26AB-A945-A625-3020761F65B2}"/>
              </a:ext>
            </a:extLst>
          </p:cNvPr>
          <p:cNvSpPr txBox="1">
            <a:spLocks/>
          </p:cNvSpPr>
          <p:nvPr/>
        </p:nvSpPr>
        <p:spPr>
          <a:xfrm>
            <a:off x="10300764" y="3441266"/>
            <a:ext cx="961847" cy="4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/>
              <a:t>BNNs</a:t>
            </a:r>
            <a:endParaRPr lang="en-US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6D20BD2-D864-B64B-ACBB-D5343109B34B}"/>
              </a:ext>
            </a:extLst>
          </p:cNvPr>
          <p:cNvSpPr txBox="1">
            <a:spLocks/>
          </p:cNvSpPr>
          <p:nvPr/>
        </p:nvSpPr>
        <p:spPr>
          <a:xfrm>
            <a:off x="10300763" y="24533"/>
            <a:ext cx="961847" cy="4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/>
              <a:t>BNNs</a:t>
            </a:r>
            <a:endParaRPr lang="en-US" sz="2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7C374A-8AE5-A142-AFA8-9C95CC39F798}"/>
              </a:ext>
            </a:extLst>
          </p:cNvPr>
          <p:cNvSpPr txBox="1">
            <a:spLocks/>
          </p:cNvSpPr>
          <p:nvPr/>
        </p:nvSpPr>
        <p:spPr>
          <a:xfrm>
            <a:off x="8046852" y="28884"/>
            <a:ext cx="1186358" cy="4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/>
              <a:t>FPNNs</a:t>
            </a:r>
            <a:endParaRPr lang="en-US" sz="2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2A7CE29-8373-064E-9BA4-87415BC10911}"/>
              </a:ext>
            </a:extLst>
          </p:cNvPr>
          <p:cNvSpPr txBox="1">
            <a:spLocks/>
          </p:cNvSpPr>
          <p:nvPr/>
        </p:nvSpPr>
        <p:spPr>
          <a:xfrm>
            <a:off x="8046852" y="3441266"/>
            <a:ext cx="1186358" cy="4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/>
              <a:t>FPNNs</a:t>
            </a:r>
            <a:endParaRPr lang="en-US" sz="2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BF299B-239B-5544-979B-6CE77CA62787}"/>
              </a:ext>
            </a:extLst>
          </p:cNvPr>
          <p:cNvSpPr txBox="1">
            <a:spLocks/>
          </p:cNvSpPr>
          <p:nvPr/>
        </p:nvSpPr>
        <p:spPr>
          <a:xfrm rot="16200000">
            <a:off x="6100938" y="1678341"/>
            <a:ext cx="2229129" cy="4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 err="1"/>
              <a:t>SmoothGrad</a:t>
            </a:r>
            <a:endParaRPr lang="en-US" sz="2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7BEFE2-1227-104B-B805-097042602607}"/>
              </a:ext>
            </a:extLst>
          </p:cNvPr>
          <p:cNvSpPr txBox="1">
            <a:spLocks/>
          </p:cNvSpPr>
          <p:nvPr/>
        </p:nvSpPr>
        <p:spPr>
          <a:xfrm rot="16200000">
            <a:off x="6439995" y="5107341"/>
            <a:ext cx="1551014" cy="4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 err="1"/>
              <a:t>GradCAM</a:t>
            </a:r>
            <a:endParaRPr lang="en-US" sz="2800" dirty="0"/>
          </a:p>
        </p:txBody>
      </p:sp>
      <p:pic>
        <p:nvPicPr>
          <p:cNvPr id="1026" name="Picture 2" descr="UCL - London's Global University">
            <a:extLst>
              <a:ext uri="{FF2B5EF4-FFF2-40B4-BE49-F238E27FC236}">
                <a16:creationId xmlns:a16="http://schemas.microsoft.com/office/drawing/2014/main" id="{5B87D209-69B1-3B45-A8D9-FA5CB30C5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7"/>
            <a:ext cx="1754971" cy="91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5E62F2D-A2E6-9B4F-A854-BD92DF683910}"/>
              </a:ext>
            </a:extLst>
          </p:cNvPr>
          <p:cNvSpPr txBox="1">
            <a:spLocks/>
          </p:cNvSpPr>
          <p:nvPr/>
        </p:nvSpPr>
        <p:spPr>
          <a:xfrm>
            <a:off x="364166" y="2743334"/>
            <a:ext cx="5731834" cy="12000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 look at how three gradient-based saliency methods work when applied to BNNs</a:t>
            </a:r>
          </a:p>
          <a:p>
            <a:r>
              <a:rPr lang="en-US" sz="1800" dirty="0"/>
              <a:t>BNNs - Weights and activations binarized using the sign function</a:t>
            </a:r>
          </a:p>
          <a:p>
            <a:endParaRPr lang="en-US" sz="18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8697C69-4848-9045-8D42-D0451870E220}"/>
              </a:ext>
            </a:extLst>
          </p:cNvPr>
          <p:cNvSpPr txBox="1">
            <a:spLocks/>
          </p:cNvSpPr>
          <p:nvPr/>
        </p:nvSpPr>
        <p:spPr>
          <a:xfrm>
            <a:off x="0" y="6275826"/>
            <a:ext cx="4267200" cy="582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FPNNs - Full Precision Neural Networks </a:t>
            </a:r>
          </a:p>
          <a:p>
            <a:r>
              <a:rPr lang="en-GB" sz="1400" b="1" dirty="0"/>
              <a:t>BNNs - Binarized Neural Networks  </a:t>
            </a:r>
            <a:endParaRPr lang="en-US" sz="20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C7BDCD3-15AE-8149-993E-8B5AF1686383}"/>
              </a:ext>
            </a:extLst>
          </p:cNvPr>
          <p:cNvSpPr txBox="1">
            <a:spLocks/>
          </p:cNvSpPr>
          <p:nvPr/>
        </p:nvSpPr>
        <p:spPr>
          <a:xfrm>
            <a:off x="364166" y="4450488"/>
            <a:ext cx="5731834" cy="2498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SmoothGrad</a:t>
            </a:r>
            <a:r>
              <a:rPr lang="en-US" sz="1800" dirty="0"/>
              <a:t> produces noisier saliency maps for BNNs and needs lower noise levels to improve maps</a:t>
            </a:r>
          </a:p>
          <a:p>
            <a:r>
              <a:rPr lang="en-US" sz="1800" dirty="0" err="1"/>
              <a:t>GradCAM</a:t>
            </a:r>
            <a:r>
              <a:rPr lang="en-US" sz="1800" dirty="0"/>
              <a:t> produces saliency maps which can vary significantly from the FPNN equivalents</a:t>
            </a:r>
          </a:p>
          <a:p>
            <a:r>
              <a:rPr lang="en-US" sz="1800" dirty="0"/>
              <a:t>Results suggest interpretability methods should </a:t>
            </a:r>
            <a:r>
              <a:rPr lang="en-US" sz="1800"/>
              <a:t>be tested </a:t>
            </a:r>
            <a:r>
              <a:rPr lang="en-US" sz="1800" dirty="0"/>
              <a:t>on wide range of network types</a:t>
            </a:r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1C3A21BC-A43D-F545-AE4A-B10AC43C82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79" b="23117"/>
          <a:stretch/>
        </p:blipFill>
        <p:spPr>
          <a:xfrm>
            <a:off x="1589166" y="3731702"/>
            <a:ext cx="3281834" cy="71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2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98</Words>
  <Application>Microsoft Macintosh PowerPoint</Application>
  <PresentationFormat>Widescreen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Gradient-Based Interpretability Methods and Binarized 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Gradient-Based Interpretability Methods and Binarized Neural Networks</dc:title>
  <dc:creator>Widdicombe, Amy</dc:creator>
  <cp:lastModifiedBy>Widdicombe, Amy</cp:lastModifiedBy>
  <cp:revision>13</cp:revision>
  <dcterms:created xsi:type="dcterms:W3CDTF">2021-06-24T11:54:49Z</dcterms:created>
  <dcterms:modified xsi:type="dcterms:W3CDTF">2021-06-24T21:11:59Z</dcterms:modified>
</cp:coreProperties>
</file>